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6" r:id="rId3"/>
    <p:sldId id="259" r:id="rId4"/>
    <p:sldId id="257" r:id="rId5"/>
    <p:sldId id="258" r:id="rId6"/>
    <p:sldId id="260" r:id="rId7"/>
    <p:sldId id="261" r:id="rId8"/>
    <p:sldId id="262" r:id="rId9"/>
    <p:sldId id="264" r:id="rId10"/>
    <p:sldId id="267"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7" d="100"/>
          <a:sy n="107"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273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29746"/>
            <a:ext cx="7556421" cy="978218"/>
          </a:xfrm>
          <a:prstGeom prst="rect">
            <a:avLst/>
          </a:prstGeom>
          <a:noFill/>
          <a:ln/>
        </p:spPr>
        <p:txBody>
          <a:bodyPr wrap="none" lIns="0" tIns="0" rIns="0" bIns="0" rtlCol="0" anchor="t"/>
          <a:lstStyle/>
          <a:p>
            <a:pPr marL="0" indent="0">
              <a:lnSpc>
                <a:spcPts val="7700"/>
              </a:lnSpc>
              <a:buNone/>
            </a:pPr>
            <a:r>
              <a:rPr lang="en-US" sz="6150" b="1" kern="0" spc="-185" dirty="0">
                <a:solidFill>
                  <a:srgbClr val="000000"/>
                </a:solidFill>
                <a:latin typeface="Inter Bold" pitchFamily="34" charset="0"/>
                <a:ea typeface="Inter Bold" pitchFamily="34" charset="-122"/>
                <a:cs typeface="Inter Bold" pitchFamily="34" charset="-120"/>
              </a:rPr>
              <a:t>Prompt Engineering</a:t>
            </a:r>
            <a:endParaRPr lang="en-US" sz="6150" dirty="0"/>
          </a:p>
        </p:txBody>
      </p:sp>
      <p:sp>
        <p:nvSpPr>
          <p:cNvPr id="4" name="Text 1"/>
          <p:cNvSpPr/>
          <p:nvPr/>
        </p:nvSpPr>
        <p:spPr>
          <a:xfrm>
            <a:off x="793790" y="404812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Prompt engineering is the art and science of crafting effective instructions for large language models (LLMs). By carefully designing prompts, we can guide these models to generate desired outputs, such as summarizing text, translating languages, or generating code.</a:t>
            </a:r>
            <a:endParaRPr lang="en-US" sz="1750" dirty="0"/>
          </a:p>
        </p:txBody>
      </p:sp>
      <p:sp>
        <p:nvSpPr>
          <p:cNvPr id="6" name="TextBox 5">
            <a:extLst>
              <a:ext uri="{FF2B5EF4-FFF2-40B4-BE49-F238E27FC236}">
                <a16:creationId xmlns:a16="http://schemas.microsoft.com/office/drawing/2014/main" id="{B0911C3F-C3D9-FD8C-9180-82227D8FF622}"/>
              </a:ext>
            </a:extLst>
          </p:cNvPr>
          <p:cNvSpPr txBox="1"/>
          <p:nvPr/>
        </p:nvSpPr>
        <p:spPr>
          <a:xfrm>
            <a:off x="950026" y="7018317"/>
            <a:ext cx="2581412" cy="646331"/>
          </a:xfrm>
          <a:prstGeom prst="rect">
            <a:avLst/>
          </a:prstGeom>
          <a:noFill/>
        </p:spPr>
        <p:txBody>
          <a:bodyPr wrap="none" rtlCol="0">
            <a:spAutoFit/>
          </a:bodyPr>
          <a:lstStyle/>
          <a:p>
            <a:r>
              <a:rPr lang="en-US" dirty="0"/>
              <a:t>Pavan Sesha Sai Kasukurti</a:t>
            </a:r>
          </a:p>
          <a:p>
            <a:r>
              <a:rPr lang="en-US" dirty="0"/>
              <a:t>GitHub: kpavan3009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79C8A7-A0F2-C115-3962-17E9A2E871C3}"/>
              </a:ext>
            </a:extLst>
          </p:cNvPr>
          <p:cNvSpPr txBox="1"/>
          <p:nvPr/>
        </p:nvSpPr>
        <p:spPr>
          <a:xfrm>
            <a:off x="5174166" y="2787804"/>
            <a:ext cx="8552985" cy="923330"/>
          </a:xfrm>
          <a:prstGeom prst="rect">
            <a:avLst/>
          </a:prstGeom>
          <a:noFill/>
        </p:spPr>
        <p:txBody>
          <a:bodyPr wrap="square" rtlCol="0">
            <a:spAutoFit/>
          </a:bodyPr>
          <a:lstStyle/>
          <a:p>
            <a:r>
              <a:rPr lang="en-IN" sz="5400" dirty="0"/>
              <a:t>THANK YOU</a:t>
            </a:r>
          </a:p>
        </p:txBody>
      </p:sp>
      <p:sp>
        <p:nvSpPr>
          <p:cNvPr id="3" name="TextBox 2">
            <a:extLst>
              <a:ext uri="{FF2B5EF4-FFF2-40B4-BE49-F238E27FC236}">
                <a16:creationId xmlns:a16="http://schemas.microsoft.com/office/drawing/2014/main" id="{AF57C1FA-7817-6555-6D8C-A3565F673358}"/>
              </a:ext>
            </a:extLst>
          </p:cNvPr>
          <p:cNvSpPr txBox="1"/>
          <p:nvPr/>
        </p:nvSpPr>
        <p:spPr>
          <a:xfrm>
            <a:off x="2754351" y="4204010"/>
            <a:ext cx="9779620" cy="646331"/>
          </a:xfrm>
          <a:prstGeom prst="rect">
            <a:avLst/>
          </a:prstGeom>
          <a:noFill/>
        </p:spPr>
        <p:txBody>
          <a:bodyPr wrap="square" rtlCol="0">
            <a:spAutoFit/>
          </a:bodyPr>
          <a:lstStyle/>
          <a:p>
            <a:r>
              <a:rPr lang="en-IN" dirty="0"/>
              <a:t>The key to an effective prompt engineer isn’t so much about knowing the better prompt, it is about having the good process to develop a better prompt for an application.</a:t>
            </a:r>
          </a:p>
        </p:txBody>
      </p:sp>
    </p:spTree>
    <p:extLst>
      <p:ext uri="{BB962C8B-B14F-4D97-AF65-F5344CB8AC3E}">
        <p14:creationId xmlns:p14="http://schemas.microsoft.com/office/powerpoint/2010/main" val="321822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F5EFE-5E25-C39C-56F5-0B61DBCABA23}"/>
              </a:ext>
            </a:extLst>
          </p:cNvPr>
          <p:cNvSpPr txBox="1"/>
          <p:nvPr/>
        </p:nvSpPr>
        <p:spPr>
          <a:xfrm>
            <a:off x="602166" y="697168"/>
            <a:ext cx="14162048" cy="2585323"/>
          </a:xfrm>
          <a:prstGeom prst="rect">
            <a:avLst/>
          </a:prstGeom>
          <a:noFill/>
        </p:spPr>
        <p:txBody>
          <a:bodyPr wrap="square" rtlCol="0">
            <a:spAutoFit/>
          </a:bodyPr>
          <a:lstStyle/>
          <a:p>
            <a:r>
              <a:rPr lang="en-IN" sz="6000" dirty="0"/>
              <a:t>What do we Cover</a:t>
            </a:r>
            <a:br>
              <a:rPr lang="en-IN" sz="4400" dirty="0"/>
            </a:br>
            <a:br>
              <a:rPr lang="en-IN" sz="4400" dirty="0"/>
            </a:br>
            <a:br>
              <a:rPr lang="en-IN" sz="4400" dirty="0"/>
            </a:br>
            <a:endParaRPr lang="en-IN" sz="1400" dirty="0"/>
          </a:p>
        </p:txBody>
      </p:sp>
      <p:sp>
        <p:nvSpPr>
          <p:cNvPr id="4" name="TextBox 3">
            <a:extLst>
              <a:ext uri="{FF2B5EF4-FFF2-40B4-BE49-F238E27FC236}">
                <a16:creationId xmlns:a16="http://schemas.microsoft.com/office/drawing/2014/main" id="{D6CFB3AB-66FC-A858-4FD4-2FE45102E369}"/>
              </a:ext>
            </a:extLst>
          </p:cNvPr>
          <p:cNvSpPr txBox="1"/>
          <p:nvPr/>
        </p:nvSpPr>
        <p:spPr>
          <a:xfrm>
            <a:off x="892098" y="2196791"/>
            <a:ext cx="13738302" cy="2954655"/>
          </a:xfrm>
          <a:prstGeom prst="rect">
            <a:avLst/>
          </a:prstGeom>
          <a:noFill/>
        </p:spPr>
        <p:txBody>
          <a:bodyPr wrap="square" rtlCol="0">
            <a:spAutoFit/>
          </a:bodyPr>
          <a:lstStyle/>
          <a:p>
            <a:pPr marL="285750" indent="-285750">
              <a:buFont typeface="Arial" panose="020B0604020202020204" pitchFamily="34" charset="0"/>
              <a:buChar char="•"/>
            </a:pPr>
            <a:r>
              <a:rPr lang="en-US" sz="2400" kern="0" spc="-121" dirty="0">
                <a:solidFill>
                  <a:srgbClr val="000000"/>
                </a:solidFill>
                <a:latin typeface="Inter Bold" pitchFamily="34" charset="0"/>
                <a:ea typeface="Inter Bold" pitchFamily="34" charset="-122"/>
                <a:cs typeface="Inter Bold" pitchFamily="34" charset="-120"/>
              </a:rPr>
              <a:t>Large Language Models (LLMs) and Prompting</a:t>
            </a:r>
            <a:endParaRPr lang="en-US" sz="2400" dirty="0"/>
          </a:p>
          <a:p>
            <a:pPr marL="285750" indent="-285750">
              <a:buFont typeface="Arial" panose="020B0604020202020204" pitchFamily="34" charset="0"/>
              <a:buChar char="•"/>
            </a:pPr>
            <a:r>
              <a:rPr lang="en-US" sz="2400" kern="0" spc="-134" dirty="0">
                <a:solidFill>
                  <a:srgbClr val="000000"/>
                </a:solidFill>
                <a:latin typeface="Inter Bold" pitchFamily="34" charset="0"/>
                <a:ea typeface="Inter Bold" pitchFamily="34" charset="-122"/>
                <a:cs typeface="Inter Bold" pitchFamily="34" charset="-120"/>
              </a:rPr>
              <a:t>What is a Prompt </a:t>
            </a:r>
          </a:p>
          <a:p>
            <a:pPr marL="285750" indent="-285750">
              <a:buFont typeface="Arial" panose="020B0604020202020204" pitchFamily="34" charset="0"/>
              <a:buChar char="•"/>
            </a:pPr>
            <a:r>
              <a:rPr lang="en-US" sz="2400" kern="0" spc="-134" dirty="0">
                <a:solidFill>
                  <a:srgbClr val="000000"/>
                </a:solidFill>
                <a:latin typeface="Inter Bold" pitchFamily="34" charset="0"/>
                <a:ea typeface="Inter Bold" pitchFamily="34" charset="-122"/>
                <a:cs typeface="Inter Bold" pitchFamily="34" charset="-120"/>
              </a:rPr>
              <a:t>Why is Prompt Engineering Important</a:t>
            </a:r>
          </a:p>
          <a:p>
            <a:pPr marL="285750" indent="-285750">
              <a:buFont typeface="Arial" panose="020B0604020202020204" pitchFamily="34" charset="0"/>
              <a:buChar char="•"/>
            </a:pPr>
            <a:r>
              <a:rPr lang="en-US" sz="2400" kern="0" spc="-127" dirty="0">
                <a:solidFill>
                  <a:srgbClr val="000000"/>
                </a:solidFill>
                <a:latin typeface="Inter Bold" pitchFamily="34" charset="0"/>
                <a:ea typeface="Inter Bold" pitchFamily="34" charset="-122"/>
                <a:cs typeface="Inter Bold" pitchFamily="34" charset="-120"/>
              </a:rPr>
              <a:t>Applications of Prompt Engineering</a:t>
            </a:r>
            <a:endParaRPr lang="en-US" sz="2400" dirty="0"/>
          </a:p>
          <a:p>
            <a:pPr marL="285750" indent="-285750">
              <a:buFont typeface="Arial" panose="020B0604020202020204" pitchFamily="34" charset="0"/>
              <a:buChar char="•"/>
            </a:pPr>
            <a:r>
              <a:rPr lang="en-US" sz="2400" kern="0" spc="-123" dirty="0">
                <a:solidFill>
                  <a:srgbClr val="000000"/>
                </a:solidFill>
                <a:latin typeface="Inter Bold" pitchFamily="34" charset="0"/>
                <a:ea typeface="Inter Bold" pitchFamily="34" charset="-122"/>
                <a:cs typeface="Inter Bold" pitchFamily="34" charset="-120"/>
              </a:rPr>
              <a:t>Basic Prompt Engineering Techniques</a:t>
            </a:r>
            <a:endParaRPr lang="en-US" sz="2400" dirty="0"/>
          </a:p>
          <a:p>
            <a:pPr marL="285750" indent="-285750">
              <a:buFont typeface="Arial" panose="020B0604020202020204" pitchFamily="34" charset="0"/>
              <a:buChar char="•"/>
            </a:pPr>
            <a:r>
              <a:rPr lang="en-US" sz="2400" kern="0" spc="-134" dirty="0">
                <a:solidFill>
                  <a:srgbClr val="000000"/>
                </a:solidFill>
                <a:latin typeface="Inter Bold" pitchFamily="34" charset="0"/>
                <a:ea typeface="Inter Bold" pitchFamily="34" charset="-122"/>
                <a:cs typeface="Inter Bold" pitchFamily="34" charset="-120"/>
              </a:rPr>
              <a:t>Advanced Prompt Engineering Techniques</a:t>
            </a:r>
            <a:endParaRPr lang="en-US" sz="2400" dirty="0"/>
          </a:p>
          <a:p>
            <a:pPr marL="285750" indent="-285750">
              <a:buFont typeface="Arial" panose="020B0604020202020204" pitchFamily="34" charset="0"/>
              <a:buChar char="•"/>
            </a:pPr>
            <a:r>
              <a:rPr lang="en-US" sz="2400" kern="0" spc="-134" dirty="0">
                <a:solidFill>
                  <a:srgbClr val="000000"/>
                </a:solidFill>
                <a:latin typeface="Inter Bold" pitchFamily="34" charset="0"/>
                <a:ea typeface="Inter Bold" pitchFamily="34" charset="-122"/>
                <a:cs typeface="Inter Bold" pitchFamily="34" charset="-120"/>
              </a:rPr>
              <a:t>Challenges and Limitations of Prompt Engineering</a:t>
            </a:r>
            <a:endParaRPr lang="en-US" sz="2400" dirty="0"/>
          </a:p>
          <a:p>
            <a:endParaRPr lang="en-US" sz="1800" b="1" kern="0" spc="-134" dirty="0">
              <a:solidFill>
                <a:srgbClr val="000000"/>
              </a:solidFill>
              <a:latin typeface="Inter Bold" pitchFamily="34" charset="0"/>
              <a:ea typeface="Inter Bold" pitchFamily="34" charset="-122"/>
              <a:cs typeface="Inter Bold" pitchFamily="34" charset="-120"/>
            </a:endParaRPr>
          </a:p>
        </p:txBody>
      </p:sp>
    </p:spTree>
    <p:extLst>
      <p:ext uri="{BB962C8B-B14F-4D97-AF65-F5344CB8AC3E}">
        <p14:creationId xmlns:p14="http://schemas.microsoft.com/office/powerpoint/2010/main" val="344239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8899" y="565428"/>
            <a:ext cx="7706201" cy="1283732"/>
          </a:xfrm>
          <a:prstGeom prst="rect">
            <a:avLst/>
          </a:prstGeom>
          <a:noFill/>
          <a:ln/>
        </p:spPr>
        <p:txBody>
          <a:bodyPr wrap="square" lIns="0" tIns="0" rIns="0" bIns="0" rtlCol="0" anchor="t"/>
          <a:lstStyle/>
          <a:p>
            <a:pPr marL="0" indent="0">
              <a:lnSpc>
                <a:spcPts val="5050"/>
              </a:lnSpc>
              <a:buNone/>
            </a:pPr>
            <a:r>
              <a:rPr lang="en-US" sz="4000" b="1" kern="0" spc="-121" dirty="0">
                <a:solidFill>
                  <a:srgbClr val="000000"/>
                </a:solidFill>
                <a:latin typeface="Inter Bold" pitchFamily="34" charset="0"/>
                <a:ea typeface="Inter Bold" pitchFamily="34" charset="-122"/>
                <a:cs typeface="Inter Bold" pitchFamily="34" charset="-120"/>
              </a:rPr>
              <a:t>Large Language Models (LLMs) and Prompting</a:t>
            </a:r>
            <a:endParaRPr lang="en-US" sz="4000" dirty="0"/>
          </a:p>
        </p:txBody>
      </p:sp>
      <p:sp>
        <p:nvSpPr>
          <p:cNvPr id="4" name="Text 1"/>
          <p:cNvSpPr/>
          <p:nvPr/>
        </p:nvSpPr>
        <p:spPr>
          <a:xfrm>
            <a:off x="718899" y="2157174"/>
            <a:ext cx="7706201" cy="328613"/>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Inter" pitchFamily="34" charset="0"/>
                <a:ea typeface="Inter" pitchFamily="34" charset="-122"/>
                <a:cs typeface="Inter" pitchFamily="34" charset="-120"/>
              </a:rPr>
              <a:t>LLMs are powerful AI models trained on massive datasets of text and code.</a:t>
            </a:r>
            <a:endParaRPr lang="en-US" sz="1600" dirty="0"/>
          </a:p>
        </p:txBody>
      </p:sp>
      <p:sp>
        <p:nvSpPr>
          <p:cNvPr id="5" name="Shape 2"/>
          <p:cNvSpPr/>
          <p:nvPr/>
        </p:nvSpPr>
        <p:spPr>
          <a:xfrm>
            <a:off x="1015484" y="2716768"/>
            <a:ext cx="22860" cy="4947404"/>
          </a:xfrm>
          <a:prstGeom prst="roundRect">
            <a:avLst>
              <a:gd name="adj" fmla="val 377401"/>
            </a:avLst>
          </a:prstGeom>
          <a:solidFill>
            <a:srgbClr val="C0C1D7"/>
          </a:solidFill>
          <a:ln/>
        </p:spPr>
        <p:txBody>
          <a:bodyPr/>
          <a:lstStyle/>
          <a:p>
            <a:endParaRPr lang="en-IN"/>
          </a:p>
        </p:txBody>
      </p:sp>
      <p:sp>
        <p:nvSpPr>
          <p:cNvPr id="6" name="Shape 3"/>
          <p:cNvSpPr/>
          <p:nvPr/>
        </p:nvSpPr>
        <p:spPr>
          <a:xfrm>
            <a:off x="1235095" y="3167301"/>
            <a:ext cx="718899" cy="22860"/>
          </a:xfrm>
          <a:prstGeom prst="roundRect">
            <a:avLst>
              <a:gd name="adj" fmla="val 377401"/>
            </a:avLst>
          </a:prstGeom>
          <a:solidFill>
            <a:srgbClr val="C0C1D7"/>
          </a:solidFill>
          <a:ln/>
        </p:spPr>
        <p:txBody>
          <a:bodyPr/>
          <a:lstStyle/>
          <a:p>
            <a:endParaRPr lang="en-IN"/>
          </a:p>
        </p:txBody>
      </p:sp>
      <p:sp>
        <p:nvSpPr>
          <p:cNvPr id="7" name="Shape 4"/>
          <p:cNvSpPr/>
          <p:nvPr/>
        </p:nvSpPr>
        <p:spPr>
          <a:xfrm>
            <a:off x="795873" y="2947749"/>
            <a:ext cx="462082" cy="462082"/>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8" name="Text 5"/>
          <p:cNvSpPr/>
          <p:nvPr/>
        </p:nvSpPr>
        <p:spPr>
          <a:xfrm>
            <a:off x="965061" y="3024664"/>
            <a:ext cx="123587" cy="308134"/>
          </a:xfrm>
          <a:prstGeom prst="rect">
            <a:avLst/>
          </a:prstGeom>
          <a:noFill/>
          <a:ln/>
        </p:spPr>
        <p:txBody>
          <a:bodyPr wrap="none" lIns="0" tIns="0" rIns="0" bIns="0" rtlCol="0" anchor="t"/>
          <a:lstStyle/>
          <a:p>
            <a:pPr marL="0" indent="0" algn="ctr">
              <a:lnSpc>
                <a:spcPts val="2400"/>
              </a:lnSpc>
              <a:buNone/>
            </a:pPr>
            <a:r>
              <a:rPr lang="en-US" sz="2400" b="1" kern="0" spc="-73" dirty="0">
                <a:solidFill>
                  <a:srgbClr val="272525"/>
                </a:solidFill>
                <a:latin typeface="Inter Bold" pitchFamily="34" charset="0"/>
                <a:ea typeface="Inter Bold" pitchFamily="34" charset="-122"/>
                <a:cs typeface="Inter Bold" pitchFamily="34" charset="-120"/>
              </a:rPr>
              <a:t>1</a:t>
            </a:r>
            <a:endParaRPr lang="en-US" sz="2400" dirty="0"/>
          </a:p>
        </p:txBody>
      </p:sp>
      <p:sp>
        <p:nvSpPr>
          <p:cNvPr id="9" name="Text 6"/>
          <p:cNvSpPr/>
          <p:nvPr/>
        </p:nvSpPr>
        <p:spPr>
          <a:xfrm>
            <a:off x="2156579" y="2922151"/>
            <a:ext cx="2567583" cy="320992"/>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Training</a:t>
            </a:r>
            <a:endParaRPr lang="en-US" sz="2000" dirty="0"/>
          </a:p>
        </p:txBody>
      </p:sp>
      <p:sp>
        <p:nvSpPr>
          <p:cNvPr id="10" name="Text 7"/>
          <p:cNvSpPr/>
          <p:nvPr/>
        </p:nvSpPr>
        <p:spPr>
          <a:xfrm>
            <a:off x="2156579" y="3366373"/>
            <a:ext cx="6268522" cy="657225"/>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LLMs learn patterns and relationships in data, enabling them to generate  coherent and informative outputs.</a:t>
            </a:r>
            <a:endParaRPr lang="en-US" sz="1600" dirty="0"/>
          </a:p>
        </p:txBody>
      </p:sp>
      <p:sp>
        <p:nvSpPr>
          <p:cNvPr id="11" name="Shape 8"/>
          <p:cNvSpPr/>
          <p:nvPr/>
        </p:nvSpPr>
        <p:spPr>
          <a:xfrm>
            <a:off x="1235095" y="4884896"/>
            <a:ext cx="718899" cy="22860"/>
          </a:xfrm>
          <a:prstGeom prst="roundRect">
            <a:avLst>
              <a:gd name="adj" fmla="val 377401"/>
            </a:avLst>
          </a:prstGeom>
          <a:solidFill>
            <a:srgbClr val="C0C1D7"/>
          </a:solidFill>
          <a:ln/>
        </p:spPr>
        <p:txBody>
          <a:bodyPr/>
          <a:lstStyle/>
          <a:p>
            <a:endParaRPr lang="en-IN"/>
          </a:p>
        </p:txBody>
      </p:sp>
      <p:sp>
        <p:nvSpPr>
          <p:cNvPr id="12" name="Shape 9"/>
          <p:cNvSpPr/>
          <p:nvPr/>
        </p:nvSpPr>
        <p:spPr>
          <a:xfrm>
            <a:off x="795873" y="4665345"/>
            <a:ext cx="462082" cy="462082"/>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13" name="Text 10"/>
          <p:cNvSpPr/>
          <p:nvPr/>
        </p:nvSpPr>
        <p:spPr>
          <a:xfrm>
            <a:off x="934462" y="4742259"/>
            <a:ext cx="184785" cy="308134"/>
          </a:xfrm>
          <a:prstGeom prst="rect">
            <a:avLst/>
          </a:prstGeom>
          <a:noFill/>
          <a:ln/>
        </p:spPr>
        <p:txBody>
          <a:bodyPr wrap="none" lIns="0" tIns="0" rIns="0" bIns="0" rtlCol="0" anchor="t"/>
          <a:lstStyle/>
          <a:p>
            <a:pPr marL="0" indent="0" algn="ctr">
              <a:lnSpc>
                <a:spcPts val="2400"/>
              </a:lnSpc>
              <a:buNone/>
            </a:pPr>
            <a:r>
              <a:rPr lang="en-US" sz="2400" b="1" kern="0" spc="-73" dirty="0">
                <a:solidFill>
                  <a:srgbClr val="272525"/>
                </a:solidFill>
                <a:latin typeface="Inter Bold" pitchFamily="34" charset="0"/>
                <a:ea typeface="Inter Bold" pitchFamily="34" charset="-122"/>
                <a:cs typeface="Inter Bold" pitchFamily="34" charset="-120"/>
              </a:rPr>
              <a:t>2</a:t>
            </a:r>
            <a:endParaRPr lang="en-US" sz="2400" dirty="0"/>
          </a:p>
        </p:txBody>
      </p:sp>
      <p:sp>
        <p:nvSpPr>
          <p:cNvPr id="14" name="Text 11"/>
          <p:cNvSpPr/>
          <p:nvPr/>
        </p:nvSpPr>
        <p:spPr>
          <a:xfrm>
            <a:off x="2156579" y="4639747"/>
            <a:ext cx="2567583" cy="320992"/>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Prompting</a:t>
            </a:r>
            <a:endParaRPr lang="en-US" sz="2000" dirty="0"/>
          </a:p>
        </p:txBody>
      </p:sp>
      <p:sp>
        <p:nvSpPr>
          <p:cNvPr id="15" name="Text 12"/>
          <p:cNvSpPr/>
          <p:nvPr/>
        </p:nvSpPr>
        <p:spPr>
          <a:xfrm>
            <a:off x="2156579" y="5083969"/>
            <a:ext cx="6268522" cy="657225"/>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We use prompts to provide instructions and context for the LLM to process and generate outputs.</a:t>
            </a:r>
            <a:endParaRPr lang="en-US" sz="1600" dirty="0"/>
          </a:p>
        </p:txBody>
      </p:sp>
      <p:sp>
        <p:nvSpPr>
          <p:cNvPr id="16" name="Shape 13"/>
          <p:cNvSpPr/>
          <p:nvPr/>
        </p:nvSpPr>
        <p:spPr>
          <a:xfrm>
            <a:off x="1235095" y="6602492"/>
            <a:ext cx="718899" cy="22860"/>
          </a:xfrm>
          <a:prstGeom prst="roundRect">
            <a:avLst>
              <a:gd name="adj" fmla="val 377401"/>
            </a:avLst>
          </a:prstGeom>
          <a:solidFill>
            <a:srgbClr val="C0C1D7"/>
          </a:solidFill>
          <a:ln/>
        </p:spPr>
        <p:txBody>
          <a:bodyPr/>
          <a:lstStyle/>
          <a:p>
            <a:endParaRPr lang="en-IN"/>
          </a:p>
        </p:txBody>
      </p:sp>
      <p:sp>
        <p:nvSpPr>
          <p:cNvPr id="17" name="Shape 14"/>
          <p:cNvSpPr/>
          <p:nvPr/>
        </p:nvSpPr>
        <p:spPr>
          <a:xfrm>
            <a:off x="795873" y="6382941"/>
            <a:ext cx="462082" cy="462082"/>
          </a:xfrm>
          <a:prstGeom prst="roundRect">
            <a:avLst>
              <a:gd name="adj" fmla="val 18671"/>
            </a:avLst>
          </a:prstGeom>
          <a:solidFill>
            <a:srgbClr val="DADBF1"/>
          </a:solidFill>
          <a:ln w="7620">
            <a:solidFill>
              <a:srgbClr val="C0C1D7"/>
            </a:solidFill>
            <a:prstDash val="solid"/>
          </a:ln>
        </p:spPr>
        <p:txBody>
          <a:bodyPr/>
          <a:lstStyle/>
          <a:p>
            <a:endParaRPr lang="en-IN"/>
          </a:p>
        </p:txBody>
      </p:sp>
      <p:sp>
        <p:nvSpPr>
          <p:cNvPr id="18" name="Text 15"/>
          <p:cNvSpPr/>
          <p:nvPr/>
        </p:nvSpPr>
        <p:spPr>
          <a:xfrm>
            <a:off x="932081" y="6459855"/>
            <a:ext cx="189667" cy="308134"/>
          </a:xfrm>
          <a:prstGeom prst="rect">
            <a:avLst/>
          </a:prstGeom>
          <a:noFill/>
          <a:ln/>
        </p:spPr>
        <p:txBody>
          <a:bodyPr wrap="none" lIns="0" tIns="0" rIns="0" bIns="0" rtlCol="0" anchor="t"/>
          <a:lstStyle/>
          <a:p>
            <a:pPr marL="0" indent="0" algn="ctr">
              <a:lnSpc>
                <a:spcPts val="2400"/>
              </a:lnSpc>
              <a:buNone/>
            </a:pPr>
            <a:r>
              <a:rPr lang="en-US" sz="2400" b="1" kern="0" spc="-73" dirty="0">
                <a:solidFill>
                  <a:srgbClr val="272525"/>
                </a:solidFill>
                <a:latin typeface="Inter Bold" pitchFamily="34" charset="0"/>
                <a:ea typeface="Inter Bold" pitchFamily="34" charset="-122"/>
                <a:cs typeface="Inter Bold" pitchFamily="34" charset="-120"/>
              </a:rPr>
              <a:t>3</a:t>
            </a:r>
            <a:endParaRPr lang="en-US" sz="2400" dirty="0"/>
          </a:p>
        </p:txBody>
      </p:sp>
      <p:sp>
        <p:nvSpPr>
          <p:cNvPr id="19" name="Text 16"/>
          <p:cNvSpPr/>
          <p:nvPr/>
        </p:nvSpPr>
        <p:spPr>
          <a:xfrm>
            <a:off x="2156579" y="6357342"/>
            <a:ext cx="2567583" cy="320992"/>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Applications</a:t>
            </a:r>
            <a:endParaRPr lang="en-US" sz="2000" dirty="0"/>
          </a:p>
        </p:txBody>
      </p:sp>
      <p:sp>
        <p:nvSpPr>
          <p:cNvPr id="20" name="Text 17"/>
          <p:cNvSpPr/>
          <p:nvPr/>
        </p:nvSpPr>
        <p:spPr>
          <a:xfrm>
            <a:off x="2156579" y="6801564"/>
            <a:ext cx="6268522" cy="657225"/>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LLMs, with proper prompting, power various applications, from text summarization to code generation.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507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What is a Prompt?</a:t>
            </a:r>
            <a:endParaRPr lang="en-US" sz="4450" dirty="0"/>
          </a:p>
        </p:txBody>
      </p:sp>
      <p:sp>
        <p:nvSpPr>
          <p:cNvPr id="4" name="Text 1"/>
          <p:cNvSpPr/>
          <p:nvPr/>
        </p:nvSpPr>
        <p:spPr>
          <a:xfrm>
            <a:off x="6280190" y="2564011"/>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 prompt is an input given to an LLM to elicit a specific response.</a:t>
            </a:r>
            <a:endParaRPr lang="en-US" sz="1750" dirty="0"/>
          </a:p>
        </p:txBody>
      </p:sp>
      <p:sp>
        <p:nvSpPr>
          <p:cNvPr id="5" name="Shape 2"/>
          <p:cNvSpPr/>
          <p:nvPr/>
        </p:nvSpPr>
        <p:spPr>
          <a:xfrm>
            <a:off x="6280190" y="3437215"/>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6" name="Text 3"/>
          <p:cNvSpPr/>
          <p:nvPr/>
        </p:nvSpPr>
        <p:spPr>
          <a:xfrm>
            <a:off x="6466999" y="3522226"/>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7" name="Text 4"/>
          <p:cNvSpPr/>
          <p:nvPr/>
        </p:nvSpPr>
        <p:spPr>
          <a:xfrm>
            <a:off x="7017306" y="34372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Instructions</a:t>
            </a:r>
            <a:endParaRPr lang="en-US" sz="2200" dirty="0"/>
          </a:p>
        </p:txBody>
      </p:sp>
      <p:sp>
        <p:nvSpPr>
          <p:cNvPr id="8" name="Text 5"/>
          <p:cNvSpPr/>
          <p:nvPr/>
        </p:nvSpPr>
        <p:spPr>
          <a:xfrm>
            <a:off x="7017306" y="3927634"/>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Prompts can be simple instructions, like "Summarize this article."</a:t>
            </a:r>
            <a:endParaRPr lang="en-US" sz="1750" dirty="0"/>
          </a:p>
        </p:txBody>
      </p:sp>
      <p:sp>
        <p:nvSpPr>
          <p:cNvPr id="9" name="Shape 6"/>
          <p:cNvSpPr/>
          <p:nvPr/>
        </p:nvSpPr>
        <p:spPr>
          <a:xfrm>
            <a:off x="10171867" y="3437215"/>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10" name="Text 7"/>
          <p:cNvSpPr/>
          <p:nvPr/>
        </p:nvSpPr>
        <p:spPr>
          <a:xfrm>
            <a:off x="10324981" y="3522226"/>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1" name="Text 8"/>
          <p:cNvSpPr/>
          <p:nvPr/>
        </p:nvSpPr>
        <p:spPr>
          <a:xfrm>
            <a:off x="10908983" y="343721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Context</a:t>
            </a:r>
            <a:endParaRPr lang="en-US" sz="2200" dirty="0"/>
          </a:p>
        </p:txBody>
      </p:sp>
      <p:sp>
        <p:nvSpPr>
          <p:cNvPr id="12" name="Text 9"/>
          <p:cNvSpPr/>
          <p:nvPr/>
        </p:nvSpPr>
        <p:spPr>
          <a:xfrm>
            <a:off x="10908983" y="3927634"/>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They can also provide context, such as "Translate this text into Spanish."</a:t>
            </a:r>
            <a:endParaRPr lang="en-US" sz="1750" dirty="0"/>
          </a:p>
        </p:txBody>
      </p:sp>
      <p:sp>
        <p:nvSpPr>
          <p:cNvPr id="13" name="Shape 10"/>
          <p:cNvSpPr/>
          <p:nvPr/>
        </p:nvSpPr>
        <p:spPr>
          <a:xfrm>
            <a:off x="6280190" y="5498306"/>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14" name="Text 11"/>
          <p:cNvSpPr/>
          <p:nvPr/>
        </p:nvSpPr>
        <p:spPr>
          <a:xfrm>
            <a:off x="6430566" y="5583317"/>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5" name="Text 12"/>
          <p:cNvSpPr/>
          <p:nvPr/>
        </p:nvSpPr>
        <p:spPr>
          <a:xfrm>
            <a:off x="7017306" y="549830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Examples</a:t>
            </a:r>
            <a:endParaRPr lang="en-US" sz="2200" dirty="0"/>
          </a:p>
        </p:txBody>
      </p:sp>
      <p:sp>
        <p:nvSpPr>
          <p:cNvPr id="16" name="Text 13"/>
          <p:cNvSpPr/>
          <p:nvPr/>
        </p:nvSpPr>
        <p:spPr>
          <a:xfrm>
            <a:off x="7017306" y="5988725"/>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Prompts can even include examples of desired outputs to guide the model.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2749"/>
            <a:ext cx="1006030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Why is Prompt Engineering Important?</a:t>
            </a:r>
            <a:endParaRPr lang="en-US" sz="4450" dirty="0"/>
          </a:p>
        </p:txBody>
      </p:sp>
      <p:sp>
        <p:nvSpPr>
          <p:cNvPr id="3" name="Text 1"/>
          <p:cNvSpPr/>
          <p:nvPr/>
        </p:nvSpPr>
        <p:spPr>
          <a:xfrm>
            <a:off x="793790" y="3155156"/>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Prompt engineering is crucial for maximizing the potential of LLMs.</a:t>
            </a:r>
            <a:endParaRPr lang="en-US" sz="1750" dirty="0"/>
          </a:p>
        </p:txBody>
      </p:sp>
      <p:sp>
        <p:nvSpPr>
          <p:cNvPr id="4" name="Text 2"/>
          <p:cNvSpPr/>
          <p:nvPr/>
        </p:nvSpPr>
        <p:spPr>
          <a:xfrm>
            <a:off x="793790" y="400002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Accuracy</a:t>
            </a:r>
            <a:endParaRPr lang="en-US" sz="2200" dirty="0"/>
          </a:p>
        </p:txBody>
      </p:sp>
      <p:sp>
        <p:nvSpPr>
          <p:cNvPr id="5" name="Text 3"/>
          <p:cNvSpPr/>
          <p:nvPr/>
        </p:nvSpPr>
        <p:spPr>
          <a:xfrm>
            <a:off x="793790" y="4581168"/>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Well-crafted prompts lead to more accurate and relevant outputs, reducing hallucinations.</a:t>
            </a:r>
            <a:endParaRPr lang="en-US" sz="1750" dirty="0"/>
          </a:p>
        </p:txBody>
      </p:sp>
      <p:sp>
        <p:nvSpPr>
          <p:cNvPr id="6" name="Text 4"/>
          <p:cNvSpPr/>
          <p:nvPr/>
        </p:nvSpPr>
        <p:spPr>
          <a:xfrm>
            <a:off x="5332928" y="400002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Efficiency</a:t>
            </a:r>
            <a:endParaRPr lang="en-US" sz="2200" dirty="0"/>
          </a:p>
        </p:txBody>
      </p:sp>
      <p:sp>
        <p:nvSpPr>
          <p:cNvPr id="7" name="Text 5"/>
          <p:cNvSpPr/>
          <p:nvPr/>
        </p:nvSpPr>
        <p:spPr>
          <a:xfrm>
            <a:off x="5332928" y="4581168"/>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Effective prompts enhance efficiency by guiding the model toward desired results, minimizing unnecessary iterations.</a:t>
            </a:r>
            <a:endParaRPr lang="en-US" sz="1750" dirty="0"/>
          </a:p>
        </p:txBody>
      </p:sp>
      <p:sp>
        <p:nvSpPr>
          <p:cNvPr id="8" name="Text 6"/>
          <p:cNvSpPr/>
          <p:nvPr/>
        </p:nvSpPr>
        <p:spPr>
          <a:xfrm>
            <a:off x="9872067" y="400002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Control</a:t>
            </a:r>
            <a:endParaRPr lang="en-US" sz="2200" dirty="0"/>
          </a:p>
        </p:txBody>
      </p:sp>
      <p:sp>
        <p:nvSpPr>
          <p:cNvPr id="9" name="Text 7"/>
          <p:cNvSpPr/>
          <p:nvPr/>
        </p:nvSpPr>
        <p:spPr>
          <a:xfrm>
            <a:off x="9872067" y="4581168"/>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Prompt engineering gives us greater control over the model's behavior, enabling us to tailor outputs to specific needs.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9200" y="2145863"/>
            <a:ext cx="4947999" cy="3937873"/>
          </a:xfrm>
          <a:prstGeom prst="rect">
            <a:avLst/>
          </a:prstGeom>
        </p:spPr>
      </p:pic>
      <p:sp>
        <p:nvSpPr>
          <p:cNvPr id="4" name="Text 0"/>
          <p:cNvSpPr/>
          <p:nvPr/>
        </p:nvSpPr>
        <p:spPr>
          <a:xfrm>
            <a:off x="6239828" y="763429"/>
            <a:ext cx="7637145" cy="1345406"/>
          </a:xfrm>
          <a:prstGeom prst="rect">
            <a:avLst/>
          </a:prstGeom>
          <a:noFill/>
          <a:ln/>
        </p:spPr>
        <p:txBody>
          <a:bodyPr wrap="square" lIns="0" tIns="0" rIns="0" bIns="0" rtlCol="0" anchor="t"/>
          <a:lstStyle/>
          <a:p>
            <a:pPr marL="0" indent="0">
              <a:lnSpc>
                <a:spcPts val="5250"/>
              </a:lnSpc>
              <a:buNone/>
            </a:pPr>
            <a:r>
              <a:rPr lang="en-US" sz="4200" b="1" kern="0" spc="-127" dirty="0">
                <a:solidFill>
                  <a:srgbClr val="000000"/>
                </a:solidFill>
                <a:latin typeface="Inter Bold" pitchFamily="34" charset="0"/>
                <a:ea typeface="Inter Bold" pitchFamily="34" charset="-122"/>
                <a:cs typeface="Inter Bold" pitchFamily="34" charset="-120"/>
              </a:rPr>
              <a:t>Applications of Prompt Engineering</a:t>
            </a:r>
            <a:endParaRPr lang="en-US" sz="4200" dirty="0"/>
          </a:p>
        </p:txBody>
      </p:sp>
      <p:sp>
        <p:nvSpPr>
          <p:cNvPr id="5" name="Text 1"/>
          <p:cNvSpPr/>
          <p:nvPr/>
        </p:nvSpPr>
        <p:spPr>
          <a:xfrm>
            <a:off x="6239828" y="2431733"/>
            <a:ext cx="7637145" cy="344329"/>
          </a:xfrm>
          <a:prstGeom prst="rect">
            <a:avLst/>
          </a:prstGeom>
          <a:noFill/>
          <a:ln/>
        </p:spPr>
        <p:txBody>
          <a:bodyPr wrap="non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Prompt engineering unlocks the potential of LLMs across various domains.</a:t>
            </a:r>
            <a:endParaRPr lang="en-US" sz="1650" dirty="0"/>
          </a:p>
        </p:txBody>
      </p:sp>
      <p:sp>
        <p:nvSpPr>
          <p:cNvPr id="6" name="Shape 2"/>
          <p:cNvSpPr/>
          <p:nvPr/>
        </p:nvSpPr>
        <p:spPr>
          <a:xfrm>
            <a:off x="6239828" y="3018234"/>
            <a:ext cx="3710940" cy="1944172"/>
          </a:xfrm>
          <a:prstGeom prst="roundRect">
            <a:avLst>
              <a:gd name="adj" fmla="val 4650"/>
            </a:avLst>
          </a:prstGeom>
          <a:solidFill>
            <a:srgbClr val="DADBF1"/>
          </a:solidFill>
          <a:ln w="7620">
            <a:solidFill>
              <a:srgbClr val="C0C1D7"/>
            </a:solidFill>
            <a:prstDash val="solid"/>
          </a:ln>
        </p:spPr>
        <p:txBody>
          <a:bodyPr/>
          <a:lstStyle/>
          <a:p>
            <a:endParaRPr lang="en-IN"/>
          </a:p>
        </p:txBody>
      </p:sp>
      <p:sp>
        <p:nvSpPr>
          <p:cNvPr id="7" name="Text 3"/>
          <p:cNvSpPr/>
          <p:nvPr/>
        </p:nvSpPr>
        <p:spPr>
          <a:xfrm>
            <a:off x="6462713" y="3241119"/>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Summarization</a:t>
            </a:r>
            <a:endParaRPr lang="en-US" sz="2100" dirty="0"/>
          </a:p>
        </p:txBody>
      </p:sp>
      <p:sp>
        <p:nvSpPr>
          <p:cNvPr id="8" name="Text 4"/>
          <p:cNvSpPr/>
          <p:nvPr/>
        </p:nvSpPr>
        <p:spPr>
          <a:xfrm>
            <a:off x="6462713" y="3706535"/>
            <a:ext cx="3265170"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Generate concise summaries of lengthy articles, reports, or documents.</a:t>
            </a:r>
            <a:endParaRPr lang="en-US" sz="1650" dirty="0"/>
          </a:p>
        </p:txBody>
      </p:sp>
      <p:sp>
        <p:nvSpPr>
          <p:cNvPr id="9" name="Shape 5"/>
          <p:cNvSpPr/>
          <p:nvPr/>
        </p:nvSpPr>
        <p:spPr>
          <a:xfrm>
            <a:off x="10166033" y="3018234"/>
            <a:ext cx="3710940" cy="1944172"/>
          </a:xfrm>
          <a:prstGeom prst="roundRect">
            <a:avLst>
              <a:gd name="adj" fmla="val 4650"/>
            </a:avLst>
          </a:prstGeom>
          <a:solidFill>
            <a:srgbClr val="DADBF1"/>
          </a:solidFill>
          <a:ln w="7620">
            <a:solidFill>
              <a:srgbClr val="C0C1D7"/>
            </a:solidFill>
            <a:prstDash val="solid"/>
          </a:ln>
        </p:spPr>
        <p:txBody>
          <a:bodyPr/>
          <a:lstStyle/>
          <a:p>
            <a:endParaRPr lang="en-IN"/>
          </a:p>
        </p:txBody>
      </p:sp>
      <p:sp>
        <p:nvSpPr>
          <p:cNvPr id="10" name="Text 6"/>
          <p:cNvSpPr/>
          <p:nvPr/>
        </p:nvSpPr>
        <p:spPr>
          <a:xfrm>
            <a:off x="10388918" y="3241119"/>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Translation</a:t>
            </a:r>
            <a:endParaRPr lang="en-US" sz="2100" dirty="0"/>
          </a:p>
        </p:txBody>
      </p:sp>
      <p:sp>
        <p:nvSpPr>
          <p:cNvPr id="11" name="Text 7"/>
          <p:cNvSpPr/>
          <p:nvPr/>
        </p:nvSpPr>
        <p:spPr>
          <a:xfrm>
            <a:off x="10388918" y="3706535"/>
            <a:ext cx="3265170"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Translate text between different languages, ensuring accuracy and fluency.</a:t>
            </a:r>
            <a:endParaRPr lang="en-US" sz="1650" dirty="0"/>
          </a:p>
        </p:txBody>
      </p:sp>
      <p:sp>
        <p:nvSpPr>
          <p:cNvPr id="12" name="Shape 8"/>
          <p:cNvSpPr/>
          <p:nvPr/>
        </p:nvSpPr>
        <p:spPr>
          <a:xfrm>
            <a:off x="6239828" y="5177671"/>
            <a:ext cx="3710940" cy="2288500"/>
          </a:xfrm>
          <a:prstGeom prst="roundRect">
            <a:avLst>
              <a:gd name="adj" fmla="val 3951"/>
            </a:avLst>
          </a:prstGeom>
          <a:solidFill>
            <a:srgbClr val="DADBF1"/>
          </a:solidFill>
          <a:ln w="7620">
            <a:solidFill>
              <a:srgbClr val="C0C1D7"/>
            </a:solidFill>
            <a:prstDash val="solid"/>
          </a:ln>
        </p:spPr>
        <p:txBody>
          <a:bodyPr/>
          <a:lstStyle/>
          <a:p>
            <a:endParaRPr lang="en-IN"/>
          </a:p>
        </p:txBody>
      </p:sp>
      <p:sp>
        <p:nvSpPr>
          <p:cNvPr id="13" name="Text 9"/>
          <p:cNvSpPr/>
          <p:nvPr/>
        </p:nvSpPr>
        <p:spPr>
          <a:xfrm>
            <a:off x="6462713" y="5400556"/>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Sentiment Analysis</a:t>
            </a:r>
            <a:endParaRPr lang="en-US" sz="2100" dirty="0"/>
          </a:p>
        </p:txBody>
      </p:sp>
      <p:sp>
        <p:nvSpPr>
          <p:cNvPr id="14" name="Text 10"/>
          <p:cNvSpPr/>
          <p:nvPr/>
        </p:nvSpPr>
        <p:spPr>
          <a:xfrm>
            <a:off x="6462713" y="5865971"/>
            <a:ext cx="3265170" cy="1032986"/>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Analyze text to identify the overall sentiment, such as positive, negative, or neutral.</a:t>
            </a:r>
            <a:endParaRPr lang="en-US" sz="1650" dirty="0"/>
          </a:p>
        </p:txBody>
      </p:sp>
      <p:sp>
        <p:nvSpPr>
          <p:cNvPr id="15" name="Shape 11"/>
          <p:cNvSpPr/>
          <p:nvPr/>
        </p:nvSpPr>
        <p:spPr>
          <a:xfrm>
            <a:off x="10166033" y="5177671"/>
            <a:ext cx="3710940" cy="2288500"/>
          </a:xfrm>
          <a:prstGeom prst="roundRect">
            <a:avLst>
              <a:gd name="adj" fmla="val 3951"/>
            </a:avLst>
          </a:prstGeom>
          <a:solidFill>
            <a:srgbClr val="DADBF1"/>
          </a:solidFill>
          <a:ln w="7620">
            <a:solidFill>
              <a:srgbClr val="C0C1D7"/>
            </a:solidFill>
            <a:prstDash val="solid"/>
          </a:ln>
        </p:spPr>
        <p:txBody>
          <a:bodyPr/>
          <a:lstStyle/>
          <a:p>
            <a:endParaRPr lang="en-IN"/>
          </a:p>
        </p:txBody>
      </p:sp>
      <p:sp>
        <p:nvSpPr>
          <p:cNvPr id="16" name="Text 12"/>
          <p:cNvSpPr/>
          <p:nvPr/>
        </p:nvSpPr>
        <p:spPr>
          <a:xfrm>
            <a:off x="10388918" y="5400556"/>
            <a:ext cx="2690812" cy="336352"/>
          </a:xfrm>
          <a:prstGeom prst="rect">
            <a:avLst/>
          </a:prstGeom>
          <a:noFill/>
          <a:ln/>
        </p:spPr>
        <p:txBody>
          <a:bodyPr wrap="none" lIns="0" tIns="0" rIns="0" bIns="0" rtlCol="0" anchor="t"/>
          <a:lstStyle/>
          <a:p>
            <a:pPr marL="0" indent="0">
              <a:lnSpc>
                <a:spcPts val="2600"/>
              </a:lnSpc>
              <a:buNone/>
            </a:pPr>
            <a:r>
              <a:rPr lang="en-US" sz="2100" b="1" kern="0" spc="-64" dirty="0">
                <a:solidFill>
                  <a:srgbClr val="272525"/>
                </a:solidFill>
                <a:latin typeface="Inter Bold" pitchFamily="34" charset="0"/>
                <a:ea typeface="Inter Bold" pitchFamily="34" charset="-122"/>
                <a:cs typeface="Inter Bold" pitchFamily="34" charset="-120"/>
              </a:rPr>
              <a:t>Code Generation</a:t>
            </a:r>
            <a:endParaRPr lang="en-US" sz="2100" dirty="0"/>
          </a:p>
        </p:txBody>
      </p:sp>
      <p:sp>
        <p:nvSpPr>
          <p:cNvPr id="17" name="Text 13"/>
          <p:cNvSpPr/>
          <p:nvPr/>
        </p:nvSpPr>
        <p:spPr>
          <a:xfrm>
            <a:off x="10388918" y="5865971"/>
            <a:ext cx="3265170" cy="1377315"/>
          </a:xfrm>
          <a:prstGeom prst="rect">
            <a:avLst/>
          </a:prstGeom>
          <a:noFill/>
          <a:ln/>
        </p:spPr>
        <p:txBody>
          <a:bodyPr wrap="square" lIns="0" tIns="0" rIns="0" bIns="0" rtlCol="0" anchor="t"/>
          <a:lstStyle/>
          <a:p>
            <a:pPr marL="0" indent="0">
              <a:lnSpc>
                <a:spcPts val="2700"/>
              </a:lnSpc>
              <a:buNone/>
            </a:pPr>
            <a:r>
              <a:rPr lang="en-US" sz="1650" kern="0" spc="-34" dirty="0">
                <a:solidFill>
                  <a:srgbClr val="272525"/>
                </a:solidFill>
                <a:latin typeface="Inter" pitchFamily="34" charset="0"/>
                <a:ea typeface="Inter" pitchFamily="34" charset="-122"/>
                <a:cs typeface="Inter" pitchFamily="34" charset="-120"/>
              </a:rPr>
              <a:t>Generate code in various programming languages, from simple scripts to complex applications.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3794" y="2717840"/>
            <a:ext cx="4966692" cy="2793802"/>
          </a:xfrm>
          <a:prstGeom prst="rect">
            <a:avLst/>
          </a:prstGeom>
        </p:spPr>
      </p:pic>
      <p:sp>
        <p:nvSpPr>
          <p:cNvPr id="4" name="Text 0"/>
          <p:cNvSpPr/>
          <p:nvPr/>
        </p:nvSpPr>
        <p:spPr>
          <a:xfrm>
            <a:off x="727353" y="872728"/>
            <a:ext cx="7689294" cy="1298972"/>
          </a:xfrm>
          <a:prstGeom prst="rect">
            <a:avLst/>
          </a:prstGeom>
          <a:noFill/>
          <a:ln/>
        </p:spPr>
        <p:txBody>
          <a:bodyPr wrap="square" lIns="0" tIns="0" rIns="0" bIns="0" rtlCol="0" anchor="t"/>
          <a:lstStyle/>
          <a:p>
            <a:pPr marL="0" indent="0">
              <a:lnSpc>
                <a:spcPts val="5100"/>
              </a:lnSpc>
              <a:buNone/>
            </a:pPr>
            <a:r>
              <a:rPr lang="en-US" sz="4050" b="1" kern="0" spc="-123" dirty="0">
                <a:solidFill>
                  <a:srgbClr val="000000"/>
                </a:solidFill>
                <a:latin typeface="Inter Bold" pitchFamily="34" charset="0"/>
                <a:ea typeface="Inter Bold" pitchFamily="34" charset="-122"/>
                <a:cs typeface="Inter Bold" pitchFamily="34" charset="-120"/>
              </a:rPr>
              <a:t>Basic Prompt Engineering Techniques</a:t>
            </a:r>
            <a:endParaRPr lang="en-US" sz="4050" dirty="0"/>
          </a:p>
        </p:txBody>
      </p:sp>
      <p:sp>
        <p:nvSpPr>
          <p:cNvPr id="5" name="Text 1"/>
          <p:cNvSpPr/>
          <p:nvPr/>
        </p:nvSpPr>
        <p:spPr>
          <a:xfrm>
            <a:off x="727353" y="2483406"/>
            <a:ext cx="7689294" cy="332542"/>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Inter" pitchFamily="34" charset="0"/>
                <a:ea typeface="Inter" pitchFamily="34" charset="-122"/>
                <a:cs typeface="Inter" pitchFamily="34" charset="-120"/>
              </a:rPr>
              <a:t>Several fundamental techniques can significantly enhance prompt effectiveness.</a:t>
            </a:r>
            <a:endParaRPr lang="en-US" sz="1600" dirty="0"/>
          </a:p>
        </p:txBody>
      </p:sp>
      <p:pic>
        <p:nvPicPr>
          <p:cNvPr id="6" name="Image 2" descr="preencoded.png"/>
          <p:cNvPicPr>
            <a:picLocks noChangeAspect="1"/>
          </p:cNvPicPr>
          <p:nvPr/>
        </p:nvPicPr>
        <p:blipFill>
          <a:blip r:embed="rId5"/>
          <a:stretch>
            <a:fillRect/>
          </a:stretch>
        </p:blipFill>
        <p:spPr>
          <a:xfrm>
            <a:off x="727353" y="3049667"/>
            <a:ext cx="519589" cy="519589"/>
          </a:xfrm>
          <a:prstGeom prst="rect">
            <a:avLst/>
          </a:prstGeom>
        </p:spPr>
      </p:pic>
      <p:sp>
        <p:nvSpPr>
          <p:cNvPr id="7" name="Text 2"/>
          <p:cNvSpPr/>
          <p:nvPr/>
        </p:nvSpPr>
        <p:spPr>
          <a:xfrm>
            <a:off x="727353" y="3777020"/>
            <a:ext cx="2598063" cy="324683"/>
          </a:xfrm>
          <a:prstGeom prst="rect">
            <a:avLst/>
          </a:prstGeom>
          <a:noFill/>
          <a:ln/>
        </p:spPr>
        <p:txBody>
          <a:bodyPr wrap="none" lIns="0" tIns="0" rIns="0" bIns="0" rtlCol="0" anchor="t"/>
          <a:lstStyle/>
          <a:p>
            <a:pPr marL="0" indent="0" algn="l">
              <a:lnSpc>
                <a:spcPts val="2550"/>
              </a:lnSpc>
              <a:buNone/>
            </a:pPr>
            <a:r>
              <a:rPr lang="en-US" sz="2000" b="1" kern="0" spc="-61" dirty="0">
                <a:solidFill>
                  <a:srgbClr val="272525"/>
                </a:solidFill>
                <a:latin typeface="Inter Bold" pitchFamily="34" charset="0"/>
                <a:ea typeface="Inter Bold" pitchFamily="34" charset="-122"/>
                <a:cs typeface="Inter Bold" pitchFamily="34" charset="-120"/>
              </a:rPr>
              <a:t>Use Delimiters</a:t>
            </a:r>
            <a:endParaRPr lang="en-US" sz="2000" dirty="0"/>
          </a:p>
        </p:txBody>
      </p:sp>
      <p:sp>
        <p:nvSpPr>
          <p:cNvPr id="8" name="Text 3"/>
          <p:cNvSpPr/>
          <p:nvPr/>
        </p:nvSpPr>
        <p:spPr>
          <a:xfrm>
            <a:off x="727353" y="4226362"/>
            <a:ext cx="3688794" cy="66508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Clearly separate different parts of the prompt using symbols or keywords.</a:t>
            </a:r>
            <a:endParaRPr lang="en-US" sz="1600" dirty="0"/>
          </a:p>
        </p:txBody>
      </p:sp>
      <p:pic>
        <p:nvPicPr>
          <p:cNvPr id="9" name="Image 3" descr="preencoded.png"/>
          <p:cNvPicPr>
            <a:picLocks noChangeAspect="1"/>
          </p:cNvPicPr>
          <p:nvPr/>
        </p:nvPicPr>
        <p:blipFill>
          <a:blip r:embed="rId6"/>
          <a:stretch>
            <a:fillRect/>
          </a:stretch>
        </p:blipFill>
        <p:spPr>
          <a:xfrm>
            <a:off x="4727853" y="3049667"/>
            <a:ext cx="519589" cy="519589"/>
          </a:xfrm>
          <a:prstGeom prst="rect">
            <a:avLst/>
          </a:prstGeom>
        </p:spPr>
      </p:pic>
      <p:sp>
        <p:nvSpPr>
          <p:cNvPr id="10" name="Text 4"/>
          <p:cNvSpPr/>
          <p:nvPr/>
        </p:nvSpPr>
        <p:spPr>
          <a:xfrm>
            <a:off x="4727853" y="3777020"/>
            <a:ext cx="3076575" cy="324683"/>
          </a:xfrm>
          <a:prstGeom prst="rect">
            <a:avLst/>
          </a:prstGeom>
          <a:noFill/>
          <a:ln/>
        </p:spPr>
        <p:txBody>
          <a:bodyPr wrap="none" lIns="0" tIns="0" rIns="0" bIns="0" rtlCol="0" anchor="t"/>
          <a:lstStyle/>
          <a:p>
            <a:pPr marL="0" indent="0" algn="l">
              <a:lnSpc>
                <a:spcPts val="2550"/>
              </a:lnSpc>
              <a:buNone/>
            </a:pPr>
            <a:r>
              <a:rPr lang="en-US" sz="2000" b="1" kern="0" spc="-61" dirty="0">
                <a:solidFill>
                  <a:srgbClr val="272525"/>
                </a:solidFill>
                <a:latin typeface="Inter Bold" pitchFamily="34" charset="0"/>
                <a:ea typeface="Inter Bold" pitchFamily="34" charset="-122"/>
                <a:cs typeface="Inter Bold" pitchFamily="34" charset="-120"/>
              </a:rPr>
              <a:t>Ask for Structured Output</a:t>
            </a:r>
            <a:endParaRPr lang="en-US" sz="2000" dirty="0"/>
          </a:p>
        </p:txBody>
      </p:sp>
      <p:sp>
        <p:nvSpPr>
          <p:cNvPr id="11" name="Text 5"/>
          <p:cNvSpPr/>
          <p:nvPr/>
        </p:nvSpPr>
        <p:spPr>
          <a:xfrm>
            <a:off x="4727853" y="4226362"/>
            <a:ext cx="3688794" cy="66508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Specify the desired output format, such as a list, table, or JSON object.</a:t>
            </a:r>
            <a:endParaRPr lang="en-US" sz="1600" dirty="0"/>
          </a:p>
        </p:txBody>
      </p:sp>
      <p:pic>
        <p:nvPicPr>
          <p:cNvPr id="12" name="Image 4" descr="preencoded.png"/>
          <p:cNvPicPr>
            <a:picLocks noChangeAspect="1"/>
          </p:cNvPicPr>
          <p:nvPr/>
        </p:nvPicPr>
        <p:blipFill>
          <a:blip r:embed="rId7"/>
          <a:stretch>
            <a:fillRect/>
          </a:stretch>
        </p:blipFill>
        <p:spPr>
          <a:xfrm>
            <a:off x="727353" y="5514975"/>
            <a:ext cx="519589" cy="519589"/>
          </a:xfrm>
          <a:prstGeom prst="rect">
            <a:avLst/>
          </a:prstGeom>
        </p:spPr>
      </p:pic>
      <p:sp>
        <p:nvSpPr>
          <p:cNvPr id="13" name="Text 6"/>
          <p:cNvSpPr/>
          <p:nvPr/>
        </p:nvSpPr>
        <p:spPr>
          <a:xfrm>
            <a:off x="727353" y="6242328"/>
            <a:ext cx="2598063" cy="324683"/>
          </a:xfrm>
          <a:prstGeom prst="rect">
            <a:avLst/>
          </a:prstGeom>
          <a:noFill/>
          <a:ln/>
        </p:spPr>
        <p:txBody>
          <a:bodyPr wrap="none" lIns="0" tIns="0" rIns="0" bIns="0" rtlCol="0" anchor="t"/>
          <a:lstStyle/>
          <a:p>
            <a:pPr marL="0" indent="0" algn="l">
              <a:lnSpc>
                <a:spcPts val="2550"/>
              </a:lnSpc>
              <a:buNone/>
            </a:pPr>
            <a:r>
              <a:rPr lang="en-US" sz="2000" b="1" kern="0" spc="-61" dirty="0">
                <a:solidFill>
                  <a:srgbClr val="272525"/>
                </a:solidFill>
                <a:latin typeface="Inter Bold" pitchFamily="34" charset="0"/>
                <a:ea typeface="Inter Bold" pitchFamily="34" charset="-122"/>
                <a:cs typeface="Inter Bold" pitchFamily="34" charset="-120"/>
              </a:rPr>
              <a:t>Check Conditions</a:t>
            </a:r>
            <a:endParaRPr lang="en-US" sz="2000" dirty="0"/>
          </a:p>
        </p:txBody>
      </p:sp>
      <p:sp>
        <p:nvSpPr>
          <p:cNvPr id="14" name="Text 7"/>
          <p:cNvSpPr/>
          <p:nvPr/>
        </p:nvSpPr>
        <p:spPr>
          <a:xfrm>
            <a:off x="727353" y="6691670"/>
            <a:ext cx="3688794" cy="66508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Verify if the model's response meets specific criteria or constraints.</a:t>
            </a:r>
            <a:endParaRPr lang="en-US" sz="1600" dirty="0"/>
          </a:p>
        </p:txBody>
      </p:sp>
      <p:pic>
        <p:nvPicPr>
          <p:cNvPr id="15" name="Image 5" descr="preencoded.png"/>
          <p:cNvPicPr>
            <a:picLocks noChangeAspect="1"/>
          </p:cNvPicPr>
          <p:nvPr/>
        </p:nvPicPr>
        <p:blipFill>
          <a:blip r:embed="rId8"/>
          <a:stretch>
            <a:fillRect/>
          </a:stretch>
        </p:blipFill>
        <p:spPr>
          <a:xfrm>
            <a:off x="4727853" y="5514975"/>
            <a:ext cx="519589" cy="519589"/>
          </a:xfrm>
          <a:prstGeom prst="rect">
            <a:avLst/>
          </a:prstGeom>
        </p:spPr>
      </p:pic>
      <p:sp>
        <p:nvSpPr>
          <p:cNvPr id="16" name="Text 8"/>
          <p:cNvSpPr/>
          <p:nvPr/>
        </p:nvSpPr>
        <p:spPr>
          <a:xfrm>
            <a:off x="4727853" y="6242328"/>
            <a:ext cx="2598063" cy="324683"/>
          </a:xfrm>
          <a:prstGeom prst="rect">
            <a:avLst/>
          </a:prstGeom>
          <a:noFill/>
          <a:ln/>
        </p:spPr>
        <p:txBody>
          <a:bodyPr wrap="none" lIns="0" tIns="0" rIns="0" bIns="0" rtlCol="0" anchor="t"/>
          <a:lstStyle/>
          <a:p>
            <a:pPr marL="0" indent="0" algn="l">
              <a:lnSpc>
                <a:spcPts val="2550"/>
              </a:lnSpc>
              <a:buNone/>
            </a:pPr>
            <a:r>
              <a:rPr lang="en-US" sz="2000" b="1" kern="0" spc="-61" dirty="0">
                <a:solidFill>
                  <a:srgbClr val="272525"/>
                </a:solidFill>
                <a:latin typeface="Inter Bold" pitchFamily="34" charset="0"/>
                <a:ea typeface="Inter Bold" pitchFamily="34" charset="-122"/>
                <a:cs typeface="Inter Bold" pitchFamily="34" charset="-120"/>
              </a:rPr>
              <a:t>Few-Shot Prompting</a:t>
            </a:r>
            <a:endParaRPr lang="en-US" sz="2000" dirty="0"/>
          </a:p>
        </p:txBody>
      </p:sp>
      <p:sp>
        <p:nvSpPr>
          <p:cNvPr id="17" name="Text 9"/>
          <p:cNvSpPr/>
          <p:nvPr/>
        </p:nvSpPr>
        <p:spPr>
          <a:xfrm>
            <a:off x="4727853" y="6691670"/>
            <a:ext cx="3688794" cy="66508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Inter" pitchFamily="34" charset="0"/>
                <a:ea typeface="Inter" pitchFamily="34" charset="-122"/>
                <a:cs typeface="Inter" pitchFamily="34" charset="-120"/>
              </a:rPr>
              <a:t>Provide a few examples of desired outputs to guide the model's behavior.</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80267"/>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Advanced Prompt Engineering Techniques</a:t>
            </a:r>
            <a:endParaRPr lang="en-US" sz="4450" dirty="0"/>
          </a:p>
        </p:txBody>
      </p:sp>
      <p:sp>
        <p:nvSpPr>
          <p:cNvPr id="4" name="Text 1"/>
          <p:cNvSpPr/>
          <p:nvPr/>
        </p:nvSpPr>
        <p:spPr>
          <a:xfrm>
            <a:off x="6280190" y="2937986"/>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Advanced prompt engineering techniques push the boundaries of LLM capabilities.</a:t>
            </a:r>
            <a:endParaRPr lang="en-US" sz="1750" dirty="0"/>
          </a:p>
        </p:txBody>
      </p:sp>
      <p:sp>
        <p:nvSpPr>
          <p:cNvPr id="5" name="Shape 2"/>
          <p:cNvSpPr/>
          <p:nvPr/>
        </p:nvSpPr>
        <p:spPr>
          <a:xfrm>
            <a:off x="6280190" y="3918942"/>
            <a:ext cx="7556421" cy="3130391"/>
          </a:xfrm>
          <a:prstGeom prst="roundRect">
            <a:avLst>
              <a:gd name="adj" fmla="val 3043"/>
            </a:avLst>
          </a:prstGeom>
          <a:noFill/>
          <a:ln w="7620">
            <a:solidFill>
              <a:srgbClr val="000000">
                <a:alpha val="8000"/>
              </a:srgbClr>
            </a:solidFill>
            <a:prstDash val="solid"/>
          </a:ln>
        </p:spPr>
        <p:txBody>
          <a:bodyPr/>
          <a:lstStyle/>
          <a:p>
            <a:endParaRPr lang="en-IN"/>
          </a:p>
        </p:txBody>
      </p:sp>
      <p:sp>
        <p:nvSpPr>
          <p:cNvPr id="6" name="Shape 3"/>
          <p:cNvSpPr/>
          <p:nvPr/>
        </p:nvSpPr>
        <p:spPr>
          <a:xfrm>
            <a:off x="6287810" y="3926562"/>
            <a:ext cx="7541181" cy="1739027"/>
          </a:xfrm>
          <a:prstGeom prst="rect">
            <a:avLst/>
          </a:prstGeom>
          <a:solidFill>
            <a:srgbClr val="FFFFFF">
              <a:alpha val="4000"/>
            </a:srgbClr>
          </a:solidFill>
          <a:ln/>
        </p:spPr>
        <p:txBody>
          <a:bodyPr/>
          <a:lstStyle/>
          <a:p>
            <a:endParaRPr lang="en-IN"/>
          </a:p>
        </p:txBody>
      </p:sp>
      <p:sp>
        <p:nvSpPr>
          <p:cNvPr id="7" name="Text 4"/>
          <p:cNvSpPr/>
          <p:nvPr/>
        </p:nvSpPr>
        <p:spPr>
          <a:xfrm>
            <a:off x="6514624" y="4070271"/>
            <a:ext cx="3313152"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Chain-of-Thought</a:t>
            </a:r>
            <a:endParaRPr lang="en-US" sz="1750" dirty="0"/>
          </a:p>
        </p:txBody>
      </p:sp>
      <p:sp>
        <p:nvSpPr>
          <p:cNvPr id="8" name="Text 5"/>
          <p:cNvSpPr/>
          <p:nvPr/>
        </p:nvSpPr>
        <p:spPr>
          <a:xfrm>
            <a:off x="10289024" y="4070271"/>
            <a:ext cx="3313152"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Guide the LLM to reason through a problem step by step, improving accuracy and explainability.</a:t>
            </a:r>
            <a:endParaRPr lang="en-US" sz="1750" dirty="0"/>
          </a:p>
        </p:txBody>
      </p:sp>
      <p:sp>
        <p:nvSpPr>
          <p:cNvPr id="9" name="Shape 6"/>
          <p:cNvSpPr/>
          <p:nvPr/>
        </p:nvSpPr>
        <p:spPr>
          <a:xfrm>
            <a:off x="6287810" y="5665589"/>
            <a:ext cx="7541181" cy="1376124"/>
          </a:xfrm>
          <a:prstGeom prst="rect">
            <a:avLst/>
          </a:prstGeom>
          <a:solidFill>
            <a:srgbClr val="000000">
              <a:alpha val="4000"/>
            </a:srgbClr>
          </a:solidFill>
          <a:ln/>
        </p:spPr>
        <p:txBody>
          <a:bodyPr/>
          <a:lstStyle/>
          <a:p>
            <a:endParaRPr lang="en-IN"/>
          </a:p>
        </p:txBody>
      </p:sp>
      <p:sp>
        <p:nvSpPr>
          <p:cNvPr id="10" name="Text 7"/>
          <p:cNvSpPr/>
          <p:nvPr/>
        </p:nvSpPr>
        <p:spPr>
          <a:xfrm>
            <a:off x="6514624" y="5809298"/>
            <a:ext cx="3313152"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Reflexive Prompting</a:t>
            </a:r>
            <a:endParaRPr lang="en-US" sz="1750" dirty="0"/>
          </a:p>
        </p:txBody>
      </p:sp>
      <p:sp>
        <p:nvSpPr>
          <p:cNvPr id="11" name="Text 8"/>
          <p:cNvSpPr/>
          <p:nvPr/>
        </p:nvSpPr>
        <p:spPr>
          <a:xfrm>
            <a:off x="10289024" y="5809298"/>
            <a:ext cx="3313152"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Enable the LLM to evaluate its own output and make corrections or improvements.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97719"/>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Challenges and Limitations of Prompt Engineering</a:t>
            </a:r>
            <a:endParaRPr lang="en-US" sz="4450" dirty="0"/>
          </a:p>
        </p:txBody>
      </p:sp>
      <p:sp>
        <p:nvSpPr>
          <p:cNvPr id="4" name="Text 1"/>
          <p:cNvSpPr/>
          <p:nvPr/>
        </p:nvSpPr>
        <p:spPr>
          <a:xfrm>
            <a:off x="6280190" y="2555438"/>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Prompt engineering faces several challenges and limitations.</a:t>
            </a:r>
            <a:endParaRPr lang="en-US" sz="1750" dirty="0"/>
          </a:p>
        </p:txBody>
      </p:sp>
      <p:sp>
        <p:nvSpPr>
          <p:cNvPr id="5" name="Shape 2"/>
          <p:cNvSpPr/>
          <p:nvPr/>
        </p:nvSpPr>
        <p:spPr>
          <a:xfrm>
            <a:off x="6280190" y="3428643"/>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6" name="Text 3"/>
          <p:cNvSpPr/>
          <p:nvPr/>
        </p:nvSpPr>
        <p:spPr>
          <a:xfrm>
            <a:off x="6466999" y="3513653"/>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7" name="Text 4"/>
          <p:cNvSpPr/>
          <p:nvPr/>
        </p:nvSpPr>
        <p:spPr>
          <a:xfrm>
            <a:off x="7017306" y="342864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Ambiguity</a:t>
            </a:r>
            <a:endParaRPr lang="en-US" sz="2200" dirty="0"/>
          </a:p>
        </p:txBody>
      </p:sp>
      <p:sp>
        <p:nvSpPr>
          <p:cNvPr id="8" name="Text 5"/>
          <p:cNvSpPr/>
          <p:nvPr/>
        </p:nvSpPr>
        <p:spPr>
          <a:xfrm>
            <a:off x="7017306" y="3919061"/>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LLMs can interpret prompts differently, leading to inconsistent or unexpected outputs.</a:t>
            </a:r>
            <a:endParaRPr lang="en-US" sz="1750" dirty="0"/>
          </a:p>
        </p:txBody>
      </p:sp>
      <p:sp>
        <p:nvSpPr>
          <p:cNvPr id="9" name="Shape 6"/>
          <p:cNvSpPr/>
          <p:nvPr/>
        </p:nvSpPr>
        <p:spPr>
          <a:xfrm>
            <a:off x="10171867" y="3428643"/>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10" name="Text 7"/>
          <p:cNvSpPr/>
          <p:nvPr/>
        </p:nvSpPr>
        <p:spPr>
          <a:xfrm>
            <a:off x="10324981" y="3513653"/>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1" name="Text 8"/>
          <p:cNvSpPr/>
          <p:nvPr/>
        </p:nvSpPr>
        <p:spPr>
          <a:xfrm>
            <a:off x="10908983" y="342864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Bias</a:t>
            </a:r>
            <a:endParaRPr lang="en-US" sz="2200" dirty="0"/>
          </a:p>
        </p:txBody>
      </p:sp>
      <p:sp>
        <p:nvSpPr>
          <p:cNvPr id="12" name="Text 9"/>
          <p:cNvSpPr/>
          <p:nvPr/>
        </p:nvSpPr>
        <p:spPr>
          <a:xfrm>
            <a:off x="10908983" y="3919061"/>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LLMs can reflect biases present in the data they are trained on, potentially leading to unfair or discriminatory outputs.</a:t>
            </a:r>
            <a:endParaRPr lang="en-US" sz="1750" dirty="0"/>
          </a:p>
        </p:txBody>
      </p:sp>
      <p:sp>
        <p:nvSpPr>
          <p:cNvPr id="13" name="Shape 10"/>
          <p:cNvSpPr/>
          <p:nvPr/>
        </p:nvSpPr>
        <p:spPr>
          <a:xfrm>
            <a:off x="6280190" y="6215539"/>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14" name="Text 11"/>
          <p:cNvSpPr/>
          <p:nvPr/>
        </p:nvSpPr>
        <p:spPr>
          <a:xfrm>
            <a:off x="6430566" y="6300549"/>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5" name="Text 12"/>
          <p:cNvSpPr/>
          <p:nvPr/>
        </p:nvSpPr>
        <p:spPr>
          <a:xfrm>
            <a:off x="7017306" y="6215539"/>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Hallucination</a:t>
            </a:r>
            <a:endParaRPr lang="en-US" sz="2200" dirty="0"/>
          </a:p>
        </p:txBody>
      </p:sp>
      <p:sp>
        <p:nvSpPr>
          <p:cNvPr id="16" name="Text 13"/>
          <p:cNvSpPr/>
          <p:nvPr/>
        </p:nvSpPr>
        <p:spPr>
          <a:xfrm>
            <a:off x="7017306" y="6705957"/>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LLMs can sometimes generate factually incorrect or nonsensical outputs, especially in complex scenarios.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621</Words>
  <Application>Microsoft Macintosh PowerPoint</Application>
  <PresentationFormat>Custom</PresentationFormat>
  <Paragraphs>89</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Pavan Sesha Sai Kasukurti</cp:lastModifiedBy>
  <cp:revision>5</cp:revision>
  <dcterms:created xsi:type="dcterms:W3CDTF">2024-11-07T13:43:08Z</dcterms:created>
  <dcterms:modified xsi:type="dcterms:W3CDTF">2024-12-19T12:32:50Z</dcterms:modified>
</cp:coreProperties>
</file>